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9" r:id="rId4"/>
    <p:sldId id="257" r:id="rId5"/>
    <p:sldId id="265" r:id="rId6"/>
    <p:sldId id="270" r:id="rId7"/>
    <p:sldId id="275" r:id="rId8"/>
    <p:sldId id="277" r:id="rId9"/>
    <p:sldId id="276" r:id="rId10"/>
    <p:sldId id="279" r:id="rId11"/>
    <p:sldId id="278" r:id="rId12"/>
    <p:sldId id="274" r:id="rId13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C62AD-C94F-4519-B727-5F5704840CC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02C82-5F0B-4B3A-A7A7-E1566F86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0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2B91-D1B5-4779-932E-3D4DADFA426F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1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B5C5-0B3D-43FA-906E-909422B58258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9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63C3-54F1-45F2-82A6-920166E2BB5A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C6C1-9C90-4B8B-BB1C-4AC0FAA952F1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8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32F1-FE38-4CA4-A367-91FBBBBF0CFD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6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E207-5E36-4294-82D3-9E4BFC994A16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0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D0BA-D7D6-4793-A4CF-D55B21B5E385}" type="datetime1">
              <a:rPr lang="en-US" smtClean="0"/>
              <a:t>7/6/2023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F2C-1629-4688-B558-FB30E8C5318F}" type="datetime1">
              <a:rPr lang="en-US" smtClean="0"/>
              <a:t>7/6/2023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0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6D81-F597-4039-8ED2-FE3A801F7A86}" type="datetime1">
              <a:rPr lang="en-US" smtClean="0"/>
              <a:t>7/6/2023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1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EF1E-0432-4899-BB0E-B89C0B83C777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8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A948-B550-4486-9EE2-2535EB1A575E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0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1D32-CD52-4BFD-9120-FD86942D0865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2FBE0-7177-4EA8-ADD8-516D8D95F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4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2629188" y="336590"/>
            <a:ext cx="95628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bg-BG" sz="3600" dirty="0">
                <a:solidFill>
                  <a:srgbClr val="143C7D"/>
                </a:solidFill>
                <a:cs typeface="Arial" panose="020B0604020202020204" pitchFamily="34" charset="0"/>
              </a:rPr>
              <a:t>“Greening VET curricula for electricians” (ENTIRE) </a:t>
            </a:r>
            <a:endParaRPr lang="en-GB" altLang="bg-BG" sz="36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b="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bg-BG" sz="1600" dirty="0">
                <a:solidFill>
                  <a:schemeClr val="accent1"/>
                </a:solidFill>
                <a:cs typeface="Arial" panose="020B0604020202020204" pitchFamily="34" charset="0"/>
              </a:rPr>
              <a:t>	</a:t>
            </a:r>
            <a:endParaRPr lang="en-GB" altLang="bg-BG" sz="1600" b="0" dirty="0">
              <a:solidFill>
                <a:srgbClr val="143C7D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7"/>
          <p:cNvSpPr>
            <a:spLocks noChangeArrowheads="1"/>
          </p:cNvSpPr>
          <p:nvPr/>
        </p:nvSpPr>
        <p:spPr bwMode="auto">
          <a:xfrm>
            <a:off x="0" y="5013325"/>
            <a:ext cx="12192000" cy="1844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marL="1809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g-BG" altLang="bg-BG" sz="2400" b="0" dirty="0">
                <a:solidFill>
                  <a:srgbClr val="FFFFFF"/>
                </a:solidFill>
                <a:cs typeface="Arial" panose="020B0604020202020204" pitchFamily="34" charset="0"/>
              </a:rPr>
              <a:t>Юли </a:t>
            </a:r>
            <a:r>
              <a:rPr lang="en-GB" altLang="bg-BG" sz="2400" b="0" dirty="0">
                <a:solidFill>
                  <a:srgbClr val="FFFFFF"/>
                </a:solidFill>
                <a:cs typeface="Arial" panose="020B0604020202020204" pitchFamily="34" charset="0"/>
              </a:rPr>
              <a:t>20</a:t>
            </a:r>
            <a:r>
              <a:rPr lang="bg-BG" altLang="bg-BG" sz="2400" b="0" dirty="0">
                <a:solidFill>
                  <a:srgbClr val="FFFFFF"/>
                </a:solidFill>
                <a:cs typeface="Arial" panose="020B0604020202020204" pitchFamily="34" charset="0"/>
              </a:rPr>
              <a:t>23</a:t>
            </a:r>
            <a:endParaRPr lang="en-GB" altLang="bg-BG" sz="2400" b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88492" y="2617573"/>
            <a:ext cx="9463983" cy="1289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bg-BG" altLang="de-DE" sz="3200" kern="0" dirty="0">
                <a:solidFill>
                  <a:srgbClr val="143C7D"/>
                </a:solidFill>
              </a:rPr>
              <a:t>Резултати от проект </a:t>
            </a:r>
            <a:r>
              <a:rPr lang="en-US" altLang="de-DE" sz="3200" kern="0" dirty="0">
                <a:solidFill>
                  <a:srgbClr val="143C7D"/>
                </a:solidFill>
              </a:rPr>
              <a:t>ENTIRE </a:t>
            </a:r>
            <a:r>
              <a:rPr lang="bg-BG" altLang="de-DE" sz="3200" kern="0" dirty="0">
                <a:solidFill>
                  <a:srgbClr val="143C7D"/>
                </a:solidFill>
              </a:rPr>
              <a:t>за включване на зелените умения в преподаването по електротехника</a:t>
            </a:r>
            <a:endParaRPr lang="de-CH" altLang="de-DE" sz="3200" kern="0" dirty="0">
              <a:solidFill>
                <a:srgbClr val="143C7D"/>
              </a:solidFill>
            </a:endParaRPr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0"/>
          <a:stretch/>
        </p:blipFill>
        <p:spPr>
          <a:xfrm>
            <a:off x="0" y="8704"/>
            <a:ext cx="2885898" cy="1525119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17" b="30631"/>
          <a:stretch/>
        </p:blipFill>
        <p:spPr>
          <a:xfrm>
            <a:off x="9739726" y="5012200"/>
            <a:ext cx="2452274" cy="1845800"/>
          </a:xfrm>
          <a:prstGeom prst="rect">
            <a:avLst/>
          </a:prstGeom>
        </p:spPr>
      </p:pic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1</a:t>
            </a:fld>
            <a:endParaRPr lang="en-US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431" y="4990373"/>
            <a:ext cx="3279499" cy="1847451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489"/>
          <a:stretch/>
        </p:blipFill>
        <p:spPr>
          <a:xfrm>
            <a:off x="6795930" y="5012200"/>
            <a:ext cx="3024754" cy="1857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98DFCB-20A3-1B7D-2559-852270B62035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156"/>
          <a:stretch/>
        </p:blipFill>
        <p:spPr bwMode="auto">
          <a:xfrm>
            <a:off x="9228455" y="4087361"/>
            <a:ext cx="2944495" cy="782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EEAD6B-01D0-F4BB-4D58-A8EA64498C04}"/>
              </a:ext>
            </a:extLst>
          </p:cNvPr>
          <p:cNvSpPr txBox="1"/>
          <p:nvPr/>
        </p:nvSpPr>
        <p:spPr>
          <a:xfrm>
            <a:off x="4356180" y="4434309"/>
            <a:ext cx="476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No.2021-1-BG01-KA220-VET-000034722</a:t>
            </a:r>
          </a:p>
        </p:txBody>
      </p:sp>
    </p:spTree>
    <p:extLst>
      <p:ext uri="{BB962C8B-B14F-4D97-AF65-F5344CB8AC3E}">
        <p14:creationId xmlns:p14="http://schemas.microsoft.com/office/powerpoint/2010/main" val="1203134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2629188" y="406262"/>
            <a:ext cx="85328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kumimoji="0" lang="bg-BG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43C7D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Резулта</a:t>
            </a:r>
            <a:r>
              <a:rPr lang="bg-BG" altLang="de-DE" dirty="0">
                <a:solidFill>
                  <a:srgbClr val="143C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 2 – в действие</a:t>
            </a:r>
            <a:endParaRPr kumimoji="0" lang="de-CH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3200" b="1" i="0" u="none" strike="noStrike" kern="1200" cap="none" spc="0" normalizeH="0" baseline="0" noProof="0" dirty="0">
                <a:ln>
                  <a:noFill/>
                </a:ln>
                <a:solidFill>
                  <a:srgbClr val="143C7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en-GB" altLang="bg-BG" sz="32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32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0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kumimoji="0" lang="en-GB" altLang="bg-BG" sz="1600" b="0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0"/>
          <a:stretch/>
        </p:blipFill>
        <p:spPr>
          <a:xfrm>
            <a:off x="0" y="8704"/>
            <a:ext cx="2885898" cy="1525119"/>
          </a:xfrm>
          <a:prstGeom prst="rect">
            <a:avLst/>
          </a:prstGeom>
        </p:spPr>
      </p:pic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2FBE0-7177-4EA8-ADD8-516D8D95F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Контейнер за долния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64304"/>
            <a:ext cx="12192000" cy="365125"/>
          </a:xfr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07. 07. 2023 </a:t>
            </a: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 6" descr="WORD0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525" y="154063"/>
            <a:ext cx="1009650" cy="157853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lh6.googleusercontent.com/1freKR_fI5hWtWjadHwgBkKP5ZZ4ILlbcN-b1Q2b0c2JQJSwsKfuZ8nKohRP7Tz3_L5j_b8XBL6VaMADWOD1rRZfAgf6t_NyqXbzzuqV2ZEPUm_Q43Hi-ALsxdnsJDGvMPt-QCD1vgEd_H3UHCtZ5g">
            <a:extLst>
              <a:ext uri="{FF2B5EF4-FFF2-40B4-BE49-F238E27FC236}">
                <a16:creationId xmlns:a16="http://schemas.microsoft.com/office/drawing/2014/main" id="{B5016229-C1BE-2895-F6B3-39793D202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34"/>
          <a:stretch/>
        </p:blipFill>
        <p:spPr bwMode="auto">
          <a:xfrm>
            <a:off x="1679909" y="1606343"/>
            <a:ext cx="8540416" cy="45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5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69471" y="1931381"/>
            <a:ext cx="11246304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1" dirty="0" err="1"/>
              <a:t>Методическите</a:t>
            </a:r>
            <a:r>
              <a:rPr lang="ru-RU" b="1" dirty="0"/>
              <a:t> </a:t>
            </a:r>
            <a:r>
              <a:rPr lang="ru-RU" b="1" dirty="0" err="1"/>
              <a:t>насоки</a:t>
            </a:r>
            <a:r>
              <a:rPr lang="ru-RU" b="1" dirty="0"/>
              <a:t> </a:t>
            </a:r>
            <a:r>
              <a:rPr lang="ru-RU" dirty="0" err="1"/>
              <a:t>предлагат</a:t>
            </a:r>
            <a:r>
              <a:rPr lang="ru-RU" dirty="0"/>
              <a:t> </a:t>
            </a:r>
            <a:r>
              <a:rPr lang="ru-RU" dirty="0" err="1"/>
              <a:t>Пътна</a:t>
            </a:r>
            <a:r>
              <a:rPr lang="ru-RU" dirty="0"/>
              <a:t> карта, чрез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постигне</a:t>
            </a:r>
            <a:r>
              <a:rPr lang="ru-RU" dirty="0"/>
              <a:t> </a:t>
            </a:r>
            <a:r>
              <a:rPr lang="ru-RU" b="1" dirty="0" err="1"/>
              <a:t>зелената</a:t>
            </a:r>
            <a:r>
              <a:rPr lang="ru-RU" b="1" dirty="0"/>
              <a:t> </a:t>
            </a:r>
            <a:r>
              <a:rPr lang="ru-RU" b="1" dirty="0" err="1"/>
              <a:t>икономика</a:t>
            </a:r>
            <a:r>
              <a:rPr lang="ru-RU" b="1" dirty="0"/>
              <a:t> в </a:t>
            </a:r>
            <a:r>
              <a:rPr lang="ru-RU" b="1" dirty="0" err="1"/>
              <a:t>професионалните</a:t>
            </a:r>
            <a:r>
              <a:rPr lang="ru-RU" b="1" dirty="0"/>
              <a:t> области на </a:t>
            </a:r>
            <a:r>
              <a:rPr lang="ru-RU" b="1" dirty="0" err="1"/>
              <a:t>електротехниката</a:t>
            </a:r>
            <a:r>
              <a:rPr lang="ru-RU" dirty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 err="1"/>
              <a:t>Програмата</a:t>
            </a:r>
            <a:r>
              <a:rPr lang="ru-RU" b="1" dirty="0"/>
              <a:t> за обучение</a:t>
            </a:r>
            <a:r>
              <a:rPr lang="ru-RU" dirty="0"/>
              <a:t> е </a:t>
            </a:r>
            <a:r>
              <a:rPr lang="ru-RU" dirty="0" err="1"/>
              <a:t>планирана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модулна</a:t>
            </a:r>
            <a:r>
              <a:rPr lang="ru-RU" dirty="0"/>
              <a:t> </a:t>
            </a:r>
            <a:r>
              <a:rPr lang="ru-RU" dirty="0" err="1"/>
              <a:t>учебна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, </a:t>
            </a:r>
            <a:r>
              <a:rPr lang="ru-RU" dirty="0" err="1"/>
              <a:t>позволяваща</a:t>
            </a:r>
            <a:r>
              <a:rPr lang="ru-RU" dirty="0"/>
              <a:t> </a:t>
            </a:r>
            <a:r>
              <a:rPr lang="ru-RU" dirty="0" err="1"/>
              <a:t>пълно</a:t>
            </a:r>
            <a:r>
              <a:rPr lang="ru-RU" dirty="0"/>
              <a:t> </a:t>
            </a:r>
            <a:r>
              <a:rPr lang="ru-RU" dirty="0" err="1"/>
              <a:t>интегриране</a:t>
            </a:r>
            <a:r>
              <a:rPr lang="ru-RU" dirty="0"/>
              <a:t> и </a:t>
            </a:r>
            <a:r>
              <a:rPr lang="ru-RU" dirty="0" err="1"/>
              <a:t>прилагане</a:t>
            </a:r>
            <a:r>
              <a:rPr lang="ru-RU" dirty="0"/>
              <a:t> на части от </a:t>
            </a:r>
            <a:r>
              <a:rPr lang="ru-RU" dirty="0" err="1"/>
              <a:t>нея</a:t>
            </a:r>
            <a:r>
              <a:rPr lang="ru-RU" dirty="0"/>
              <a:t> в </a:t>
            </a:r>
            <a:r>
              <a:rPr lang="ru-RU" dirty="0" err="1"/>
              <a:t>зависимост</a:t>
            </a:r>
            <a:r>
              <a:rPr lang="ru-RU" dirty="0"/>
              <a:t> от </a:t>
            </a:r>
            <a:r>
              <a:rPr lang="ru-RU" dirty="0" err="1"/>
              <a:t>образователното</a:t>
            </a:r>
            <a:r>
              <a:rPr lang="ru-RU" dirty="0"/>
              <a:t> </a:t>
            </a:r>
            <a:r>
              <a:rPr lang="ru-RU" dirty="0" err="1"/>
              <a:t>ниво</a:t>
            </a:r>
            <a:r>
              <a:rPr lang="ru-RU" dirty="0"/>
              <a:t>, </a:t>
            </a:r>
            <a:r>
              <a:rPr lang="ru-RU" dirty="0" err="1"/>
              <a:t>нуждите</a:t>
            </a:r>
            <a:r>
              <a:rPr lang="ru-RU" dirty="0"/>
              <a:t> на </a:t>
            </a:r>
            <a:r>
              <a:rPr lang="ru-RU" dirty="0" err="1"/>
              <a:t>отделната</a:t>
            </a:r>
            <a:r>
              <a:rPr lang="ru-RU" dirty="0"/>
              <a:t> компания и </a:t>
            </a:r>
            <a:r>
              <a:rPr lang="ru-RU" dirty="0" err="1"/>
              <a:t>интересите</a:t>
            </a:r>
            <a:r>
              <a:rPr lang="ru-RU" dirty="0"/>
              <a:t> на </a:t>
            </a:r>
            <a:r>
              <a:rPr lang="ru-RU" dirty="0" err="1"/>
              <a:t>отделния</a:t>
            </a:r>
            <a:r>
              <a:rPr lang="ru-RU" dirty="0"/>
              <a:t> обучаем.</a:t>
            </a:r>
            <a:endParaRPr lang="en-US" dirty="0"/>
          </a:p>
        </p:txBody>
      </p:sp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2629188" y="406262"/>
            <a:ext cx="85328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3200" b="1" i="0" u="none" strike="noStrike" kern="1200" cap="none" spc="0" normalizeH="0" baseline="0" noProof="0" dirty="0">
                <a:ln>
                  <a:noFill/>
                </a:ln>
                <a:solidFill>
                  <a:srgbClr val="143C7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“Greening VET curricula for electricians” (ENTIRE)</a:t>
            </a:r>
            <a:endParaRPr kumimoji="0" lang="en-GB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0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kumimoji="0" lang="en-GB" altLang="bg-BG" sz="1600" b="0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0"/>
          <a:stretch/>
        </p:blipFill>
        <p:spPr>
          <a:xfrm>
            <a:off x="0" y="8704"/>
            <a:ext cx="2885898" cy="1525119"/>
          </a:xfrm>
          <a:prstGeom prst="rect">
            <a:avLst/>
          </a:prstGeom>
        </p:spPr>
      </p:pic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2FBE0-7177-4EA8-ADD8-516D8D95F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Контейнер за долния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64304"/>
            <a:ext cx="12192000" cy="365125"/>
          </a:xfr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07. 07. 2023 </a:t>
            </a: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60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2629188" y="406262"/>
            <a:ext cx="85328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bg-BG" dirty="0">
                <a:solidFill>
                  <a:srgbClr val="143C7D"/>
                </a:solidFill>
                <a:cs typeface="Arial" panose="020B0604020202020204" pitchFamily="34" charset="0"/>
              </a:rPr>
              <a:t>“Greening VET curricula for electricians” (ENTIRE) </a:t>
            </a:r>
            <a:endParaRPr lang="en-GB" altLang="bg-BG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b="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bg-BG" sz="1600" dirty="0">
                <a:solidFill>
                  <a:schemeClr val="accent1"/>
                </a:solidFill>
                <a:cs typeface="Arial" panose="020B0604020202020204" pitchFamily="34" charset="0"/>
              </a:rPr>
              <a:t>	</a:t>
            </a:r>
            <a:endParaRPr lang="en-GB" altLang="bg-BG" sz="1600" b="0" dirty="0">
              <a:solidFill>
                <a:srgbClr val="143C7D"/>
              </a:solidFill>
              <a:cs typeface="Arial" panose="020B060402020202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0"/>
          <a:stretch/>
        </p:blipFill>
        <p:spPr>
          <a:xfrm>
            <a:off x="0" y="8704"/>
            <a:ext cx="2885898" cy="1525119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544" y="42974"/>
            <a:ext cx="1306793" cy="1356292"/>
          </a:xfrm>
          <a:prstGeom prst="rect">
            <a:avLst/>
          </a:prstGeom>
        </p:spPr>
      </p:pic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12</a:t>
            </a:fld>
            <a:endParaRPr lang="en-US"/>
          </a:p>
        </p:txBody>
      </p:sp>
      <p:sp>
        <p:nvSpPr>
          <p:cNvPr id="9" name="Контейнер за долния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64304"/>
            <a:ext cx="12192000" cy="365125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6" b="97714" l="2441" r="98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427" y="907118"/>
            <a:ext cx="8505573" cy="5814357"/>
          </a:xfrm>
          <a:prstGeom prst="rect">
            <a:avLst/>
          </a:prstGeom>
        </p:spPr>
      </p:pic>
      <p:sp>
        <p:nvSpPr>
          <p:cNvPr id="3" name="Стрелка надолу 2"/>
          <p:cNvSpPr/>
          <p:nvPr/>
        </p:nvSpPr>
        <p:spPr>
          <a:xfrm rot="19698878">
            <a:off x="5365372" y="1391916"/>
            <a:ext cx="155427" cy="12567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20778" y="2221443"/>
            <a:ext cx="28651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Контакти:</a:t>
            </a:r>
            <a:endParaRPr lang="ru-RU" dirty="0"/>
          </a:p>
          <a:p>
            <a:r>
              <a:rPr lang="ru-RU" dirty="0"/>
              <a:t>5800,  </a:t>
            </a:r>
            <a:r>
              <a:rPr lang="ru-RU" dirty="0" err="1"/>
              <a:t>Плевен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ул. „Климент </a:t>
            </a:r>
            <a:r>
              <a:rPr lang="ru-RU" dirty="0" err="1"/>
              <a:t>Охридски</a:t>
            </a:r>
            <a:r>
              <a:rPr lang="ru-RU" dirty="0"/>
              <a:t>” 25</a:t>
            </a:r>
            <a:br>
              <a:rPr lang="en-US" dirty="0"/>
            </a:br>
            <a:endParaRPr lang="ru-RU" dirty="0"/>
          </a:p>
          <a:p>
            <a:r>
              <a:rPr lang="ru-RU" dirty="0"/>
              <a:t>https://www.facebook.com/pgmet.pleven/</a:t>
            </a:r>
          </a:p>
          <a:p>
            <a:endParaRPr lang="ru-RU" dirty="0"/>
          </a:p>
          <a:p>
            <a:r>
              <a:rPr lang="ru-RU" dirty="0"/>
              <a:t>Телефон </a:t>
            </a:r>
          </a:p>
          <a:p>
            <a:r>
              <a:rPr lang="ru-RU" dirty="0"/>
              <a:t>Директор: 064/804-521</a:t>
            </a:r>
            <a:br>
              <a:rPr lang="ru-RU" dirty="0"/>
            </a:br>
            <a:endParaRPr lang="ru-RU" dirty="0"/>
          </a:p>
          <a:p>
            <a:r>
              <a:rPr lang="en-US" dirty="0"/>
              <a:t>E-mail:</a:t>
            </a:r>
            <a:r>
              <a:rPr lang="bg-BG" dirty="0"/>
              <a:t> </a:t>
            </a:r>
            <a:endParaRPr lang="ru-RU" dirty="0"/>
          </a:p>
          <a:p>
            <a:r>
              <a:rPr lang="en-US" dirty="0"/>
              <a:t>Info-1500141@edu.mon.bg</a:t>
            </a:r>
            <a:endParaRPr lang="ru-RU" dirty="0"/>
          </a:p>
          <a:p>
            <a:r>
              <a:rPr lang="ru-RU" dirty="0"/>
              <a:t>pgmet@pgmetpl.com</a:t>
            </a:r>
            <a:endParaRPr lang="en-US" dirty="0"/>
          </a:p>
        </p:txBody>
      </p:sp>
      <p:pic>
        <p:nvPicPr>
          <p:cNvPr id="14" name="Picture 2" descr="C:\Users\PC\AppData\Local\Microsoft\Windows\INetCache\IE\41U1T06C\phone_by_mizzmooni-d52ttfc[1]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338" y="4059137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MC900432681[1]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662" y="4937257"/>
            <a:ext cx="40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Картина 1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89" b="97810" l="9848" r="98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038" y="2423761"/>
            <a:ext cx="359587" cy="3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6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2248188" y="442475"/>
            <a:ext cx="85328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dirty="0">
                <a:solidFill>
                  <a:srgbClr val="143C7D"/>
                </a:solidFill>
                <a:cs typeface="Arial" panose="020B0604020202020204" pitchFamily="34" charset="0"/>
              </a:rPr>
              <a:t>Резултати от проекта</a:t>
            </a:r>
            <a:endParaRPr lang="en-GB" altLang="bg-BG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b="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bg-BG" sz="1600" dirty="0">
                <a:solidFill>
                  <a:schemeClr val="accent1"/>
                </a:solidFill>
                <a:cs typeface="Arial" panose="020B0604020202020204" pitchFamily="34" charset="0"/>
              </a:rPr>
              <a:t>	</a:t>
            </a:r>
            <a:endParaRPr lang="en-GB" altLang="bg-BG" sz="1600" b="0" dirty="0">
              <a:solidFill>
                <a:srgbClr val="143C7D"/>
              </a:solidFill>
              <a:cs typeface="Arial" panose="020B060402020202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0"/>
          <a:stretch/>
        </p:blipFill>
        <p:spPr>
          <a:xfrm>
            <a:off x="0" y="8704"/>
            <a:ext cx="2885898" cy="1525119"/>
          </a:xfrm>
          <a:prstGeom prst="rect">
            <a:avLst/>
          </a:prstGeom>
        </p:spPr>
      </p:pic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2</a:t>
            </a:fld>
            <a:endParaRPr lang="en-US"/>
          </a:p>
        </p:txBody>
      </p:sp>
      <p:sp>
        <p:nvSpPr>
          <p:cNvPr id="9" name="Контейнер за долния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64304"/>
            <a:ext cx="12192000" cy="365125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07. 07. 2023 </a:t>
            </a:r>
            <a:r>
              <a:rPr lang="bg-BG" dirty="0"/>
              <a:t>г</a:t>
            </a:r>
            <a:endParaRPr lang="en-US" dirty="0"/>
          </a:p>
        </p:txBody>
      </p:sp>
      <p:sp>
        <p:nvSpPr>
          <p:cNvPr id="11" name="Textfeld 4"/>
          <p:cNvSpPr txBox="1"/>
          <p:nvPr/>
        </p:nvSpPr>
        <p:spPr>
          <a:xfrm>
            <a:off x="438150" y="1851496"/>
            <a:ext cx="116300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bg-BG" sz="2400" dirty="0">
                <a:latin typeface="+mn-lt"/>
                <a:cs typeface="Tahoma" panose="020B0604030504040204" pitchFamily="34" charset="0"/>
              </a:rPr>
              <a:t>Повишаване информираността на институциите предоставящи ПОО за значението на зелените умения.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bg-BG" sz="2400" dirty="0">
                <a:latin typeface="+mn-lt"/>
                <a:cs typeface="Tahoma" panose="020B0604030504040204" pitchFamily="34" charset="0"/>
              </a:rPr>
              <a:t>Повишаване капацитета на училищата за ПОО/центровете за ПОО и техните партниращи предприятия за идентифициране и интегриране на зелени умения.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bg-BG" sz="2400" dirty="0">
                <a:latin typeface="+mn-lt"/>
                <a:cs typeface="Tahoma" panose="020B0604030504040204" pitchFamily="34" charset="0"/>
              </a:rPr>
              <a:t>Да се подобрят уменията на училищата за ПОО и техните партниращи предприятия за актуализиране на учебните програми и учебното съдържание.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bg-BG" sz="2400" dirty="0">
                <a:latin typeface="+mn-lt"/>
                <a:cs typeface="Tahoma" panose="020B0604030504040204" pitchFamily="34" charset="0"/>
              </a:rPr>
              <a:t>Да се повиши осведомеността на училищата за ПОО и техните партниращи предприятия за тенденциите в развитието на устойчива икономика.</a:t>
            </a:r>
            <a:endParaRPr lang="de-CH" altLang="bg-BG" sz="2400" dirty="0"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13" name="Grafik 6" descr="WORD0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525" y="154063"/>
            <a:ext cx="1009650" cy="157853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2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2629188" y="406262"/>
            <a:ext cx="85328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dirty="0">
                <a:solidFill>
                  <a:srgbClr val="143C7D"/>
                </a:solidFill>
                <a:cs typeface="Arial" panose="020B0604020202020204" pitchFamily="34" charset="0"/>
              </a:rPr>
              <a:t>Основните продукти</a:t>
            </a:r>
            <a:endParaRPr lang="en-GB" altLang="bg-BG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b="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bg-BG" sz="1600" dirty="0">
                <a:solidFill>
                  <a:schemeClr val="accent1"/>
                </a:solidFill>
                <a:cs typeface="Arial" panose="020B0604020202020204" pitchFamily="34" charset="0"/>
              </a:rPr>
              <a:t>	</a:t>
            </a:r>
            <a:endParaRPr lang="en-GB" altLang="bg-BG" sz="1600" b="0" dirty="0">
              <a:solidFill>
                <a:srgbClr val="143C7D"/>
              </a:solidFill>
              <a:cs typeface="Arial" panose="020B060402020202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0"/>
          <a:stretch/>
        </p:blipFill>
        <p:spPr>
          <a:xfrm>
            <a:off x="0" y="8704"/>
            <a:ext cx="2885898" cy="1525119"/>
          </a:xfrm>
          <a:prstGeom prst="rect">
            <a:avLst/>
          </a:prstGeom>
        </p:spPr>
      </p:pic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3</a:t>
            </a:fld>
            <a:endParaRPr lang="en-US"/>
          </a:p>
        </p:txBody>
      </p:sp>
      <p:sp>
        <p:nvSpPr>
          <p:cNvPr id="9" name="Контейнер за долния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64304"/>
            <a:ext cx="12192000" cy="365125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07. 07. 2023 </a:t>
            </a:r>
            <a:r>
              <a:rPr lang="bg-BG" dirty="0"/>
              <a:t>г</a:t>
            </a:r>
            <a:endParaRPr lang="en-US" dirty="0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idx="1"/>
          </p:nvPr>
        </p:nvSpPr>
        <p:spPr>
          <a:xfrm>
            <a:off x="261256" y="1703011"/>
            <a:ext cx="11800115" cy="48958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 err="1"/>
              <a:t>Първи</a:t>
            </a:r>
            <a:r>
              <a:rPr lang="ru-RU" dirty="0"/>
              <a:t> </a:t>
            </a:r>
            <a:r>
              <a:rPr lang="ru-RU" dirty="0" err="1"/>
              <a:t>резултат</a:t>
            </a:r>
            <a:r>
              <a:rPr lang="ru-RU" dirty="0"/>
              <a:t>  на проекта </a:t>
            </a:r>
            <a:r>
              <a:rPr lang="ru-RU" dirty="0" err="1"/>
              <a:t>бе</a:t>
            </a:r>
            <a:r>
              <a:rPr lang="ru-RU" dirty="0"/>
              <a:t> </a:t>
            </a:r>
            <a:r>
              <a:rPr lang="ru-RU" dirty="0" err="1"/>
              <a:t>изготвяне</a:t>
            </a:r>
            <a:r>
              <a:rPr lang="ru-RU" dirty="0"/>
              <a:t> на </a:t>
            </a:r>
            <a:r>
              <a:rPr lang="ru-RU" b="1" dirty="0"/>
              <a:t>методически </a:t>
            </a:r>
            <a:r>
              <a:rPr lang="ru-RU" b="1" dirty="0" err="1"/>
              <a:t>насоки</a:t>
            </a:r>
            <a:r>
              <a:rPr lang="ru-RU" b="1" dirty="0"/>
              <a:t> за </a:t>
            </a:r>
            <a:r>
              <a:rPr lang="ru-RU" b="1" dirty="0" err="1"/>
              <a:t>интегриране</a:t>
            </a:r>
            <a:r>
              <a:rPr lang="ru-RU" b="1" dirty="0"/>
              <a:t> на зелени умения в </a:t>
            </a:r>
            <a:r>
              <a:rPr lang="ru-RU" b="1" dirty="0" err="1"/>
              <a:t>учебните</a:t>
            </a:r>
            <a:r>
              <a:rPr lang="ru-RU" b="1" dirty="0"/>
              <a:t> </a:t>
            </a:r>
            <a:r>
              <a:rPr lang="ru-RU" b="1" dirty="0" err="1"/>
              <a:t>планове</a:t>
            </a:r>
            <a:r>
              <a:rPr lang="ru-RU" b="1" dirty="0"/>
              <a:t> и </a:t>
            </a:r>
            <a:r>
              <a:rPr lang="ru-RU" b="1" dirty="0" err="1"/>
              <a:t>програми</a:t>
            </a:r>
            <a:r>
              <a:rPr lang="ru-RU" b="1" dirty="0"/>
              <a:t> </a:t>
            </a:r>
            <a:r>
              <a:rPr lang="ru-RU" dirty="0"/>
              <a:t>за </a:t>
            </a:r>
            <a:r>
              <a:rPr lang="bg-BG" dirty="0"/>
              <a:t>професионално образование и обучение по електротехника.</a:t>
            </a:r>
          </a:p>
          <a:p>
            <a:pPr marL="0" indent="0">
              <a:lnSpc>
                <a:spcPct val="120000"/>
              </a:lnSpc>
              <a:buNone/>
            </a:pPr>
            <a:endParaRPr lang="bg-BG" dirty="0"/>
          </a:p>
          <a:p>
            <a:pPr>
              <a:lnSpc>
                <a:spcPct val="120000"/>
              </a:lnSpc>
            </a:pPr>
            <a:r>
              <a:rPr lang="bg-BG" dirty="0"/>
              <a:t>Втори резултат на проекта бе </a:t>
            </a:r>
            <a:r>
              <a:rPr lang="ru-RU" b="1" dirty="0" err="1"/>
              <a:t>Програма</a:t>
            </a:r>
            <a:r>
              <a:rPr lang="ru-RU" b="1" dirty="0"/>
              <a:t> за обучение на учители по </a:t>
            </a:r>
            <a:r>
              <a:rPr lang="ru-RU" b="1" dirty="0" err="1"/>
              <a:t>електротехника</a:t>
            </a:r>
            <a:r>
              <a:rPr lang="ru-RU" b="1" dirty="0"/>
              <a:t> </a:t>
            </a:r>
            <a:r>
              <a:rPr lang="ru-RU" b="1" dirty="0" err="1"/>
              <a:t>относно</a:t>
            </a:r>
            <a:r>
              <a:rPr lang="ru-RU" b="1" dirty="0"/>
              <a:t> </a:t>
            </a:r>
            <a:r>
              <a:rPr lang="ru-RU" b="1" dirty="0" err="1"/>
              <a:t>интегрирането</a:t>
            </a:r>
            <a:r>
              <a:rPr lang="ru-RU" b="1" dirty="0"/>
              <a:t> на зелени умения в </a:t>
            </a:r>
            <a:r>
              <a:rPr lang="ru-RU" b="1" dirty="0" err="1"/>
              <a:t>учебните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за ПОО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2127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2629188" y="406262"/>
            <a:ext cx="85328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dirty="0">
                <a:solidFill>
                  <a:srgbClr val="143C7D"/>
                </a:solidFill>
                <a:cs typeface="Arial" panose="020B0604020202020204" pitchFamily="34" charset="0"/>
              </a:rPr>
              <a:t>Резултат 1 – Методически насоки</a:t>
            </a:r>
            <a:endParaRPr lang="en-GB" altLang="bg-BG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b="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bg-BG" sz="1600" dirty="0">
                <a:solidFill>
                  <a:schemeClr val="accent1"/>
                </a:solidFill>
                <a:cs typeface="Arial" panose="020B0604020202020204" pitchFamily="34" charset="0"/>
              </a:rPr>
              <a:t>	</a:t>
            </a:r>
            <a:endParaRPr lang="en-GB" altLang="bg-BG" sz="1600" b="0" dirty="0">
              <a:solidFill>
                <a:srgbClr val="143C7D"/>
              </a:solidFill>
              <a:cs typeface="Arial" panose="020B0604020202020204" pitchFamily="34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0"/>
          <a:stretch/>
        </p:blipFill>
        <p:spPr>
          <a:xfrm>
            <a:off x="0" y="8704"/>
            <a:ext cx="2885898" cy="1525119"/>
          </a:xfrm>
          <a:prstGeom prst="rect">
            <a:avLst/>
          </a:prstGeom>
        </p:spPr>
      </p:pic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64304"/>
            <a:ext cx="12192000" cy="365125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07. 07. 2023 </a:t>
            </a:r>
            <a:r>
              <a:rPr lang="bg-BG" dirty="0"/>
              <a:t>г</a:t>
            </a:r>
            <a:endParaRPr lang="en-US" dirty="0"/>
          </a:p>
        </p:txBody>
      </p:sp>
      <p:sp>
        <p:nvSpPr>
          <p:cNvPr id="11" name="Контейнер за номер н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4</a:t>
            </a:fld>
            <a:endParaRPr lang="en-US"/>
          </a:p>
        </p:txBody>
      </p:sp>
      <p:sp>
        <p:nvSpPr>
          <p:cNvPr id="17" name="Textfeld 3"/>
          <p:cNvSpPr txBox="1">
            <a:spLocks noChangeArrowheads="1"/>
          </p:cNvSpPr>
          <p:nvPr/>
        </p:nvSpPr>
        <p:spPr bwMode="auto">
          <a:xfrm>
            <a:off x="217714" y="1405522"/>
            <a:ext cx="117565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de-DE" sz="2400" b="0" dirty="0">
              <a:solidFill>
                <a:srgbClr val="143C7D"/>
              </a:solidFill>
              <a:latin typeface="+mn-lt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2400" b="0" dirty="0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Цел: Да </a:t>
            </a:r>
            <a:r>
              <a:rPr lang="ru-RU" altLang="de-DE" sz="2400" b="0" dirty="0" err="1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подпомогнат</a:t>
            </a:r>
            <a:r>
              <a:rPr lang="ru-RU" altLang="de-DE" sz="2400" b="0" dirty="0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 </a:t>
            </a:r>
            <a:r>
              <a:rPr lang="ru-RU" altLang="de-DE" sz="2400" b="0" dirty="0" err="1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професионалните</a:t>
            </a:r>
            <a:r>
              <a:rPr lang="ru-RU" altLang="de-DE" sz="2400" b="0" dirty="0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 гимназии в </a:t>
            </a:r>
            <a:r>
              <a:rPr lang="ru-RU" altLang="de-DE" sz="2400" b="0" dirty="0" err="1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провеждането</a:t>
            </a:r>
            <a:r>
              <a:rPr lang="ru-RU" altLang="de-DE" sz="2400" b="0" dirty="0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 на регулярен диалог с </a:t>
            </a:r>
            <a:r>
              <a:rPr lang="ru-RU" altLang="de-DE" sz="2400" b="0" dirty="0" err="1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представителите</a:t>
            </a:r>
            <a:r>
              <a:rPr lang="ru-RU" altLang="de-DE" sz="2400" b="0" dirty="0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 на бизнеса за </a:t>
            </a:r>
            <a:r>
              <a:rPr lang="ru-RU" altLang="de-DE" sz="2400" b="0" dirty="0" err="1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установяване</a:t>
            </a:r>
            <a:r>
              <a:rPr lang="ru-RU" altLang="de-DE" sz="2400" b="0" dirty="0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 на </a:t>
            </a:r>
            <a:r>
              <a:rPr lang="ru-RU" altLang="de-DE" sz="2400" b="0" dirty="0" err="1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актуалните</a:t>
            </a:r>
            <a:r>
              <a:rPr lang="ru-RU" altLang="de-DE" sz="2400" b="0" dirty="0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 зелени умения за </a:t>
            </a:r>
            <a:r>
              <a:rPr lang="ru-RU" altLang="de-DE" sz="2400" b="0" dirty="0" err="1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дадената</a:t>
            </a:r>
            <a:r>
              <a:rPr lang="ru-RU" altLang="de-DE" sz="2400" b="0" dirty="0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 </a:t>
            </a:r>
            <a:r>
              <a:rPr lang="ru-RU" altLang="de-DE" sz="2400" b="0" dirty="0" err="1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професия</a:t>
            </a:r>
            <a:r>
              <a:rPr lang="ru-RU" altLang="de-DE" sz="2400" b="0" dirty="0">
                <a:solidFill>
                  <a:srgbClr val="143C7D"/>
                </a:solidFill>
                <a:latin typeface="+mn-lt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318" y="3168186"/>
            <a:ext cx="3185907" cy="315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513" y="3483298"/>
            <a:ext cx="5119090" cy="27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6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2629188" y="406262"/>
            <a:ext cx="85328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dirty="0">
                <a:solidFill>
                  <a:srgbClr val="143C7D"/>
                </a:solidFill>
                <a:cs typeface="Arial" panose="020B0604020202020204" pitchFamily="34" charset="0"/>
              </a:rPr>
              <a:t>Резултат 1 – в действие</a:t>
            </a:r>
            <a:endParaRPr lang="en-GB" altLang="bg-BG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b="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bg-BG" sz="1600" dirty="0">
                <a:solidFill>
                  <a:schemeClr val="accent1"/>
                </a:solidFill>
                <a:cs typeface="Arial" panose="020B0604020202020204" pitchFamily="34" charset="0"/>
              </a:rPr>
              <a:t>	</a:t>
            </a:r>
            <a:endParaRPr lang="en-GB" altLang="bg-BG" sz="1600" b="0" dirty="0">
              <a:solidFill>
                <a:srgbClr val="143C7D"/>
              </a:solidFill>
              <a:cs typeface="Arial" panose="020B060402020202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0"/>
          <a:stretch/>
        </p:blipFill>
        <p:spPr>
          <a:xfrm>
            <a:off x="0" y="8704"/>
            <a:ext cx="2885898" cy="1525119"/>
          </a:xfrm>
          <a:prstGeom prst="rect">
            <a:avLst/>
          </a:prstGeom>
        </p:spPr>
      </p:pic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5</a:t>
            </a:fld>
            <a:endParaRPr lang="en-US"/>
          </a:p>
        </p:txBody>
      </p:sp>
      <p:sp>
        <p:nvSpPr>
          <p:cNvPr id="9" name="Контейнер за долния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64304"/>
            <a:ext cx="12192000" cy="365125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07.</a:t>
            </a:r>
            <a:r>
              <a:rPr lang="bg-BG" dirty="0"/>
              <a:t> </a:t>
            </a:r>
            <a:r>
              <a:rPr lang="en-US" dirty="0"/>
              <a:t>07. 2023 </a:t>
            </a:r>
            <a:r>
              <a:rPr lang="bg-BG" dirty="0"/>
              <a:t>г</a:t>
            </a:r>
            <a:endParaRPr lang="en-US" dirty="0"/>
          </a:p>
        </p:txBody>
      </p:sp>
      <p:sp>
        <p:nvSpPr>
          <p:cNvPr id="10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2426" y="1718744"/>
            <a:ext cx="11649074" cy="4351338"/>
          </a:xfrm>
        </p:spPr>
        <p:txBody>
          <a:bodyPr/>
          <a:lstStyle/>
          <a:p>
            <a:pPr marL="0" indent="0">
              <a:buNone/>
            </a:pPr>
            <a:r>
              <a:rPr lang="bg-BG" sz="2400" dirty="0"/>
              <a:t>Практиците от фирмите партньори споделиха информация за специфичните дейности, които изпълняват свързани с упражняването на професията си. По време на семинара те изготвиха подробен списък на действията, които в последствие групираха в основни ситуации.</a:t>
            </a:r>
          </a:p>
          <a:p>
            <a:pPr marL="0" indent="0">
              <a:buNone/>
            </a:pPr>
            <a:endParaRPr lang="bg-BG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94"/>
          <a:stretch/>
        </p:blipFill>
        <p:spPr>
          <a:xfrm>
            <a:off x="6686550" y="3475837"/>
            <a:ext cx="4667250" cy="306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98" y="3429000"/>
            <a:ext cx="4080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07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2885898" y="406262"/>
            <a:ext cx="827610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dirty="0">
                <a:solidFill>
                  <a:srgbClr val="143C7D"/>
                </a:solidFill>
                <a:cs typeface="Arial" panose="020B0604020202020204" pitchFamily="34" charset="0"/>
              </a:rPr>
              <a:t>Идентифицирани зелени умения заедно с бизнеса</a:t>
            </a:r>
            <a:endParaRPr lang="en-GB" altLang="bg-BG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bg-BG" sz="2800" b="0" dirty="0">
              <a:solidFill>
                <a:srgbClr val="143C7D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bg-BG" sz="1600" dirty="0">
                <a:solidFill>
                  <a:schemeClr val="accent1"/>
                </a:solidFill>
                <a:cs typeface="Arial" panose="020B0604020202020204" pitchFamily="34" charset="0"/>
              </a:rPr>
              <a:t>	</a:t>
            </a:r>
            <a:endParaRPr lang="en-GB" altLang="bg-BG" sz="1600" b="0" dirty="0">
              <a:solidFill>
                <a:srgbClr val="143C7D"/>
              </a:solidFill>
              <a:cs typeface="Arial" panose="020B060402020202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0"/>
          <a:stretch/>
        </p:blipFill>
        <p:spPr>
          <a:xfrm>
            <a:off x="0" y="8704"/>
            <a:ext cx="2885898" cy="1525119"/>
          </a:xfrm>
          <a:prstGeom prst="rect">
            <a:avLst/>
          </a:prstGeom>
        </p:spPr>
      </p:pic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FBE0-7177-4EA8-ADD8-516D8D95F2E8}" type="slidenum">
              <a:rPr lang="en-US" smtClean="0"/>
              <a:t>6</a:t>
            </a:fld>
            <a:endParaRPr lang="en-US"/>
          </a:p>
        </p:txBody>
      </p:sp>
      <p:sp>
        <p:nvSpPr>
          <p:cNvPr id="9" name="Контейнер за долния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64304"/>
            <a:ext cx="12192000" cy="365125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07. 07. 2023 </a:t>
            </a:r>
            <a:r>
              <a:rPr lang="bg-BG" dirty="0"/>
              <a:t>г</a:t>
            </a:r>
            <a:endParaRPr lang="en-US" dirty="0"/>
          </a:p>
        </p:txBody>
      </p:sp>
      <p:graphicFrame>
        <p:nvGraphicFramePr>
          <p:cNvPr id="11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81855"/>
              </p:ext>
            </p:extLst>
          </p:nvPr>
        </p:nvGraphicFramePr>
        <p:xfrm>
          <a:off x="950548" y="1781175"/>
          <a:ext cx="10290904" cy="4575175"/>
        </p:xfrm>
        <a:graphic>
          <a:graphicData uri="http://schemas.openxmlformats.org/drawingml/2006/table">
            <a:tbl>
              <a:tblPr/>
              <a:tblGrid>
                <a:gridCol w="2224913">
                  <a:extLst>
                    <a:ext uri="{9D8B030D-6E8A-4147-A177-3AD203B41FA5}">
                      <a16:colId xmlns:a16="http://schemas.microsoft.com/office/drawing/2014/main" val="1050754831"/>
                    </a:ext>
                  </a:extLst>
                </a:gridCol>
                <a:gridCol w="2051852">
                  <a:extLst>
                    <a:ext uri="{9D8B030D-6E8A-4147-A177-3AD203B41FA5}">
                      <a16:colId xmlns:a16="http://schemas.microsoft.com/office/drawing/2014/main" val="139564664"/>
                    </a:ext>
                  </a:extLst>
                </a:gridCol>
                <a:gridCol w="2029551">
                  <a:extLst>
                    <a:ext uri="{9D8B030D-6E8A-4147-A177-3AD203B41FA5}">
                      <a16:colId xmlns:a16="http://schemas.microsoft.com/office/drawing/2014/main" val="3523483086"/>
                    </a:ext>
                  </a:extLst>
                </a:gridCol>
                <a:gridCol w="2029552">
                  <a:extLst>
                    <a:ext uri="{9D8B030D-6E8A-4147-A177-3AD203B41FA5}">
                      <a16:colId xmlns:a16="http://schemas.microsoft.com/office/drawing/2014/main" val="1035314883"/>
                    </a:ext>
                  </a:extLst>
                </a:gridCol>
                <a:gridCol w="1955036">
                  <a:extLst>
                    <a:ext uri="{9D8B030D-6E8A-4147-A177-3AD203B41FA5}">
                      <a16:colId xmlns:a16="http://schemas.microsoft.com/office/drawing/2014/main" val="2057461476"/>
                    </a:ext>
                  </a:extLst>
                </a:gridCol>
              </a:tblGrid>
              <a:tr h="73165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Категории професионални компетентности</a:t>
                      </a:r>
                      <a:endParaRPr kumimoji="0" lang="en-GB" altLang="bg-BG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Професионални ситуации </a:t>
                      </a:r>
                      <a:r>
                        <a:rPr kumimoji="0" lang="en-GB" alt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bg-BG" alt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Компетентности</a:t>
                      </a:r>
                      <a:r>
                        <a:rPr kumimoji="0" lang="en-GB" alt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B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429957"/>
                  </a:ext>
                </a:extLst>
              </a:tr>
              <a:tr h="33816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B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B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B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43228"/>
                  </a:ext>
                </a:extLst>
              </a:tr>
              <a:tr h="975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Осъществява комуникации на различни равнища</a:t>
                      </a:r>
                      <a:endParaRPr kumimoji="0" lang="en-GB" altLang="bg-BG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bg-BG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B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Познава характеристиките на фотоволтаичните панели</a:t>
                      </a:r>
                      <a:endParaRPr kumimoji="0" lang="en-GB" altLang="bg-BG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Създава при необходимост електронен вариант на документ</a:t>
                      </a:r>
                      <a:endParaRPr kumimoji="0" lang="en-GB" altLang="bg-BG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Обменя информация чрез интернет и електронна поща</a:t>
                      </a:r>
                      <a:endParaRPr kumimoji="0" lang="en-GB" altLang="bg-BG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bg-BG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Работи в екип, спазва йерархичната подчиненост във фирмата</a:t>
                      </a:r>
                      <a:endParaRPr kumimoji="0" lang="en-GB" altLang="bg-BG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648506"/>
                  </a:ext>
                </a:extLst>
              </a:tr>
              <a:tr h="8239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Монтира/демонтира елементи и възли от енергийните съоръжения</a:t>
                      </a:r>
                      <a:endParaRPr kumimoji="0" lang="en-GB" altLang="bg-BG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bg-BG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B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Разчита схеми на фотоволтаични системи</a:t>
                      </a:r>
                      <a:endParaRPr kumimoji="0" lang="en-GB" altLang="bg-BG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Извършва монтажни и </a:t>
                      </a:r>
                      <a:r>
                        <a:rPr kumimoji="0" lang="bg-BG" altLang="bg-BG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демонтажни</a:t>
                      </a:r>
                      <a:r>
                        <a:rPr kumimoji="0" lang="bg-BG" altLang="bg-BG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дейности при свързване на апарати, кабели и електрически табла по зададена схема</a:t>
                      </a:r>
                      <a:endParaRPr kumimoji="0" lang="en-GB" altLang="bg-BG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Поставя и разчита маркировки по стандартните графични и буквени означения</a:t>
                      </a:r>
                      <a:endParaRPr kumimoji="0" lang="en-GB" altLang="bg-BG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Извършва проверка на връзки и маркировки</a:t>
                      </a:r>
                      <a:endParaRPr kumimoji="0" lang="en-GB" altLang="bg-BG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410246"/>
                  </a:ext>
                </a:extLst>
              </a:tr>
              <a:tr h="944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Диагностика и ремонт на елементи и възли от енергийните съоръжения</a:t>
                      </a:r>
                      <a:endParaRPr kumimoji="0" lang="en-GB" altLang="bg-BG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1" marR="91441" marT="45739" marB="4573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B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Избира подходящите средства за измерване</a:t>
                      </a:r>
                      <a:endParaRPr kumimoji="0" lang="en-GB" altLang="bg-BG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1" marR="91441" marT="45739" marB="4573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Извършва необходимите измервания, проверява ел. връзки</a:t>
                      </a:r>
                      <a:endParaRPr kumimoji="0" lang="en-GB" altLang="bg-BG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1" marR="91441" marT="45739" marB="4573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Сравнява получените резултати от измерването с паспортните данни</a:t>
                      </a:r>
                      <a:endParaRPr kumimoji="0" lang="en-GB" altLang="bg-BG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1" marR="91441" marT="45739" marB="4573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Подменя при необходимост апарати и елементи от оборудването</a:t>
                      </a:r>
                      <a:endParaRPr kumimoji="0" lang="en-GB" altLang="bg-BG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1" marR="91441" marT="45739" marB="4573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582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46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3114498" y="-50744"/>
            <a:ext cx="907750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3200" b="1" i="0" u="none" strike="noStrike" kern="1200" cap="none" spc="0" normalizeH="0" baseline="0" noProof="0" dirty="0">
                <a:ln>
                  <a:noFill/>
                </a:ln>
                <a:solidFill>
                  <a:srgbClr val="143C7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Резултат 2 – </a:t>
            </a:r>
            <a:r>
              <a:rPr kumimoji="0" lang="bg-BG" altLang="bg-B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43C7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Програм</a:t>
            </a:r>
            <a:r>
              <a:rPr lang="bg-BG" altLang="bg-BG" dirty="0">
                <a:solidFill>
                  <a:srgbClr val="143C7D"/>
                </a:solidFill>
                <a:cs typeface="Arial" panose="020B0604020202020204" pitchFamily="34" charset="0"/>
              </a:rPr>
              <a:t>а за обучение на учители</a:t>
            </a:r>
            <a:endParaRPr kumimoji="0" lang="en-GB" altLang="bg-BG" sz="32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32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0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kumimoji="0" lang="en-GB" altLang="bg-BG" sz="1600" b="0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0"/>
          <a:stretch/>
        </p:blipFill>
        <p:spPr>
          <a:xfrm>
            <a:off x="0" y="8704"/>
            <a:ext cx="2885898" cy="1525119"/>
          </a:xfrm>
          <a:prstGeom prst="rect">
            <a:avLst/>
          </a:prstGeom>
        </p:spPr>
      </p:pic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64304"/>
            <a:ext cx="12192000" cy="365125"/>
          </a:xfr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07. 07. 2023 </a:t>
            </a: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Контейнер за номер н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2FBE0-7177-4EA8-ADD8-516D8D95F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3" t="5078"/>
          <a:stretch/>
        </p:blipFill>
        <p:spPr>
          <a:xfrm>
            <a:off x="4428541" y="1072531"/>
            <a:ext cx="3843492" cy="51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2629188" y="406262"/>
            <a:ext cx="85328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bg-BG" dirty="0" err="1">
                <a:solidFill>
                  <a:srgbClr val="143C7D"/>
                </a:solidFill>
                <a:cs typeface="Arial" panose="020B0604020202020204" pitchFamily="34" charset="0"/>
              </a:rPr>
              <a:t>Резултат</a:t>
            </a:r>
            <a:r>
              <a:rPr lang="ru-RU" altLang="bg-BG" dirty="0">
                <a:solidFill>
                  <a:srgbClr val="143C7D"/>
                </a:solidFill>
                <a:cs typeface="Arial" panose="020B0604020202020204" pitchFamily="34" charset="0"/>
              </a:rPr>
              <a:t> 2 – </a:t>
            </a:r>
            <a:r>
              <a:rPr lang="ru-RU" altLang="bg-BG" dirty="0" err="1">
                <a:solidFill>
                  <a:srgbClr val="143C7D"/>
                </a:solidFill>
                <a:cs typeface="Arial" panose="020B0604020202020204" pitchFamily="34" charset="0"/>
              </a:rPr>
              <a:t>Програма</a:t>
            </a:r>
            <a:r>
              <a:rPr lang="ru-RU" altLang="bg-BG" dirty="0">
                <a:solidFill>
                  <a:srgbClr val="143C7D"/>
                </a:solidFill>
                <a:cs typeface="Arial" panose="020B0604020202020204" pitchFamily="34" charset="0"/>
              </a:rPr>
              <a:t> за обучение на учители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32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0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kumimoji="0" lang="en-GB" altLang="bg-BG" sz="1600" b="0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0"/>
          <a:stretch/>
        </p:blipFill>
        <p:spPr>
          <a:xfrm>
            <a:off x="0" y="8704"/>
            <a:ext cx="2885898" cy="1525119"/>
          </a:xfrm>
          <a:prstGeom prst="rect">
            <a:avLst/>
          </a:prstGeom>
        </p:spPr>
      </p:pic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64304"/>
            <a:ext cx="12192000" cy="365125"/>
          </a:xfr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07. 07. 2023 </a:t>
            </a: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Контейнер за номер н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2FBE0-7177-4EA8-ADD8-516D8D95F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feld 3"/>
          <p:cNvSpPr txBox="1">
            <a:spLocks noChangeArrowheads="1"/>
          </p:cNvSpPr>
          <p:nvPr/>
        </p:nvSpPr>
        <p:spPr bwMode="auto">
          <a:xfrm>
            <a:off x="217714" y="2174691"/>
            <a:ext cx="117565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0" algn="ctr">
              <a:spcBef>
                <a:spcPct val="0"/>
              </a:spcBef>
              <a:buNone/>
            </a:pPr>
            <a:r>
              <a:rPr kumimoji="0" lang="ru-RU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143C7D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Tahoma" panose="020B0604030504040204" pitchFamily="34" charset="0"/>
              </a:rPr>
              <a:t>       </a:t>
            </a:r>
            <a:r>
              <a:rPr kumimoji="0" lang="ru-RU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143C7D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Tahoma" panose="020B0604030504040204" pitchFamily="34" charset="0"/>
              </a:rPr>
              <a:t>Цел: </a:t>
            </a:r>
            <a:r>
              <a:rPr lang="ru-RU" altLang="de-DE" sz="2400" b="0" dirty="0">
                <a:solidFill>
                  <a:srgbClr val="002060"/>
                </a:solidFill>
                <a:latin typeface="+mn-lt"/>
              </a:rPr>
              <a:t>Д</a:t>
            </a:r>
            <a:r>
              <a:rPr lang="ru-RU" sz="2400" b="0" dirty="0">
                <a:solidFill>
                  <a:srgbClr val="002060"/>
                </a:solidFill>
                <a:latin typeface="+mn-lt"/>
              </a:rPr>
              <a:t>а </a:t>
            </a:r>
            <a:r>
              <a:rPr lang="ru-RU" sz="2400" b="0" dirty="0" err="1">
                <a:solidFill>
                  <a:srgbClr val="002060"/>
                </a:solidFill>
                <a:latin typeface="+mn-lt"/>
              </a:rPr>
              <a:t>предостави</a:t>
            </a:r>
            <a:r>
              <a:rPr lang="ru-RU" sz="2400" b="0" dirty="0">
                <a:solidFill>
                  <a:srgbClr val="002060"/>
                </a:solidFill>
                <a:latin typeface="+mn-lt"/>
              </a:rPr>
              <a:t> на </a:t>
            </a:r>
            <a:r>
              <a:rPr lang="ru-RU" sz="2400" b="0" dirty="0" err="1">
                <a:solidFill>
                  <a:srgbClr val="002060"/>
                </a:solidFill>
                <a:latin typeface="+mn-lt"/>
              </a:rPr>
              <a:t>учителите</a:t>
            </a:r>
            <a:r>
              <a:rPr lang="ru-RU" sz="2400" b="0" dirty="0">
                <a:solidFill>
                  <a:srgbClr val="002060"/>
                </a:solidFill>
                <a:latin typeface="+mn-lt"/>
              </a:rPr>
              <a:t> по ПОО </a:t>
            </a:r>
            <a:r>
              <a:rPr lang="ru-RU" sz="2400" b="0" dirty="0" err="1">
                <a:solidFill>
                  <a:srgbClr val="002060"/>
                </a:solidFill>
                <a:latin typeface="+mn-lt"/>
              </a:rPr>
              <a:t>специално</a:t>
            </a:r>
            <a:r>
              <a:rPr lang="ru-RU" sz="24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latin typeface="+mn-lt"/>
              </a:rPr>
              <a:t>разработена</a:t>
            </a:r>
            <a:r>
              <a:rPr lang="ru-RU" sz="24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0" dirty="0" err="1">
                <a:solidFill>
                  <a:srgbClr val="002060"/>
                </a:solidFill>
                <a:latin typeface="+mn-lt"/>
              </a:rPr>
              <a:t>програма</a:t>
            </a:r>
            <a:r>
              <a:rPr lang="ru-RU" sz="2400" b="0" dirty="0">
                <a:solidFill>
                  <a:srgbClr val="002060"/>
                </a:solidFill>
                <a:latin typeface="+mn-lt"/>
              </a:rPr>
              <a:t> за обучение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по теми,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свързани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със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зелената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икономика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професионалните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области на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електротехниката</a:t>
            </a:r>
            <a:r>
              <a:rPr lang="ru-RU" sz="2400" b="0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 lvl="0" algn="ctr">
              <a:spcBef>
                <a:spcPct val="0"/>
              </a:spcBef>
              <a:buNone/>
            </a:pPr>
            <a:endParaRPr lang="ru-RU" sz="2400" b="0" dirty="0">
              <a:latin typeface="+mn-lt"/>
            </a:endParaRPr>
          </a:p>
          <a:p>
            <a:pPr lvl="0" algn="ctr">
              <a:spcBef>
                <a:spcPct val="0"/>
              </a:spcBef>
              <a:buNone/>
            </a:pPr>
            <a:endParaRPr kumimoji="0" lang="ru-RU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+mn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9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2629188" y="406262"/>
            <a:ext cx="85328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kumimoji="0" lang="bg-BG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143C7D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Модулна структура на програмата</a:t>
            </a:r>
            <a:endParaRPr kumimoji="0" lang="de-CH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3200" b="1" i="0" u="none" strike="noStrike" kern="1200" cap="none" spc="0" normalizeH="0" baseline="0" noProof="0" dirty="0">
                <a:ln>
                  <a:noFill/>
                </a:ln>
                <a:solidFill>
                  <a:srgbClr val="143C7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en-GB" altLang="bg-BG" sz="32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32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1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bg-BG" sz="2800" b="0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kumimoji="0" lang="en-GB" altLang="bg-BG" sz="1600" b="0" i="0" u="none" strike="noStrike" kern="1200" cap="none" spc="0" normalizeH="0" baseline="0" noProof="0" dirty="0">
              <a:ln>
                <a:noFill/>
              </a:ln>
              <a:solidFill>
                <a:srgbClr val="143C7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0"/>
          <a:stretch/>
        </p:blipFill>
        <p:spPr>
          <a:xfrm>
            <a:off x="0" y="8704"/>
            <a:ext cx="2885898" cy="1525119"/>
          </a:xfrm>
          <a:prstGeom prst="rect">
            <a:avLst/>
          </a:prstGeom>
        </p:spPr>
      </p:pic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2FBE0-7177-4EA8-ADD8-516D8D95F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Контейнер за долния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64304"/>
            <a:ext cx="12192000" cy="365125"/>
          </a:xfr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07. 07. 2023 </a:t>
            </a: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4"/>
          <p:cNvSpPr txBox="1"/>
          <p:nvPr/>
        </p:nvSpPr>
        <p:spPr>
          <a:xfrm>
            <a:off x="900759" y="1968251"/>
            <a:ext cx="105428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dirty="0" err="1">
                <a:latin typeface="+mn-lt"/>
              </a:rPr>
              <a:t>Подпомагане</a:t>
            </a:r>
            <a:r>
              <a:rPr lang="ru-RU" sz="2400" dirty="0">
                <a:latin typeface="+mn-lt"/>
              </a:rPr>
              <a:t> на </a:t>
            </a:r>
            <a:r>
              <a:rPr lang="ru-RU" sz="2400" dirty="0" err="1">
                <a:latin typeface="+mn-lt"/>
              </a:rPr>
              <a:t>ефективното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използване</a:t>
            </a:r>
            <a:r>
              <a:rPr lang="ru-RU" sz="2400" dirty="0">
                <a:latin typeface="+mn-lt"/>
              </a:rPr>
              <a:t> на </a:t>
            </a:r>
            <a:r>
              <a:rPr lang="ru-RU" sz="2400" dirty="0" err="1">
                <a:latin typeface="+mn-lt"/>
              </a:rPr>
              <a:t>ресурсите</a:t>
            </a:r>
            <a:r>
              <a:rPr lang="ru-RU" sz="2400" dirty="0">
                <a:latin typeface="+mn-lt"/>
              </a:rPr>
              <a:t>.</a:t>
            </a:r>
            <a:endParaRPr kumimoji="0" lang="bg-BG" altLang="bg-BG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Tahoma" panose="020B060403050404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bg-BG" sz="2400" dirty="0" err="1">
                <a:latin typeface="+mn-lt"/>
              </a:rPr>
              <a:t>Нисковъглеродна</a:t>
            </a:r>
            <a:r>
              <a:rPr lang="bg-BG" sz="2400" dirty="0">
                <a:latin typeface="+mn-lt"/>
              </a:rPr>
              <a:t> промишленост.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bg-BG" sz="2400" dirty="0">
                <a:latin typeface="+mn-lt"/>
              </a:rPr>
              <a:t>Устойчивост на климата.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bg-BG" sz="2400" dirty="0">
                <a:latin typeface="+mn-lt"/>
              </a:rPr>
              <a:t>Управление на природните активи.</a:t>
            </a:r>
          </a:p>
          <a:p>
            <a:pPr lvl="0">
              <a:lnSpc>
                <a:spcPct val="150000"/>
              </a:lnSpc>
              <a:defRPr/>
            </a:pPr>
            <a:endParaRPr lang="bg-BG" sz="2400" dirty="0">
              <a:latin typeface="+mn-lt"/>
            </a:endParaRPr>
          </a:p>
        </p:txBody>
      </p:sp>
      <p:pic>
        <p:nvPicPr>
          <p:cNvPr id="13" name="Grafik 6" descr="WORD0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525" y="154063"/>
            <a:ext cx="1009650" cy="157853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900760" y="5014603"/>
            <a:ext cx="10542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/>
              <a:t>Всеки</a:t>
            </a:r>
            <a:r>
              <a:rPr lang="ru-RU" sz="2400" dirty="0"/>
              <a:t> </a:t>
            </a:r>
            <a:r>
              <a:rPr lang="ru-RU" sz="2400" dirty="0" err="1"/>
              <a:t>модул</a:t>
            </a:r>
            <a:r>
              <a:rPr lang="ru-RU" sz="2400" dirty="0"/>
              <a:t> </a:t>
            </a:r>
            <a:r>
              <a:rPr lang="ru-RU" sz="2400" dirty="0" err="1"/>
              <a:t>съчетава</a:t>
            </a:r>
            <a:r>
              <a:rPr lang="ru-RU" sz="2400" dirty="0"/>
              <a:t> </a:t>
            </a:r>
            <a:r>
              <a:rPr lang="ru-RU" sz="2400" dirty="0" err="1"/>
              <a:t>теоретични</a:t>
            </a:r>
            <a:r>
              <a:rPr lang="ru-RU" sz="2400" dirty="0"/>
              <a:t> знания с практически упражнения и </a:t>
            </a:r>
            <a:r>
              <a:rPr lang="ru-RU" sz="2400" dirty="0" err="1"/>
              <a:t>инструменти</a:t>
            </a:r>
            <a:r>
              <a:rPr lang="ru-RU" sz="2400" dirty="0"/>
              <a:t>, </a:t>
            </a:r>
            <a:r>
              <a:rPr lang="ru-RU" sz="2400" dirty="0" err="1"/>
              <a:t>като</a:t>
            </a:r>
            <a:r>
              <a:rPr lang="ru-RU" sz="2400" dirty="0"/>
              <a:t> по </a:t>
            </a:r>
            <a:r>
              <a:rPr lang="ru-RU" sz="2400" dirty="0" err="1"/>
              <a:t>този</a:t>
            </a:r>
            <a:r>
              <a:rPr lang="ru-RU" sz="2400" dirty="0"/>
              <a:t> начин </a:t>
            </a:r>
            <a:r>
              <a:rPr lang="ru-RU" sz="2400" dirty="0" err="1"/>
              <a:t>улеснява</a:t>
            </a:r>
            <a:r>
              <a:rPr lang="ru-RU" sz="2400" dirty="0"/>
              <a:t> </a:t>
            </a:r>
            <a:r>
              <a:rPr lang="ru-RU" sz="2400" dirty="0" err="1"/>
              <a:t>прилагането</a:t>
            </a:r>
            <a:r>
              <a:rPr lang="ru-RU" sz="2400" dirty="0"/>
              <a:t> на зелените умения в </a:t>
            </a:r>
            <a:r>
              <a:rPr lang="ru-RU" sz="2400" dirty="0" err="1"/>
              <a:t>ежедневния</a:t>
            </a:r>
            <a:r>
              <a:rPr lang="ru-RU" sz="2400" dirty="0"/>
              <a:t> контекст на </a:t>
            </a:r>
            <a:r>
              <a:rPr lang="ru-RU" sz="2400" dirty="0" err="1"/>
              <a:t>преподаване</a:t>
            </a:r>
            <a:r>
              <a:rPr lang="ru-RU" sz="2400" dirty="0"/>
              <a:t> и </a:t>
            </a:r>
            <a:r>
              <a:rPr lang="ru-RU" sz="2400" dirty="0" err="1"/>
              <a:t>учене</a:t>
            </a:r>
            <a:r>
              <a:rPr lang="ru-RU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8405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677</Words>
  <Application>Microsoft Office PowerPoint</Application>
  <PresentationFormat>Widescreen</PresentationFormat>
  <Paragraphs>159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Тема на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STOYKOVA</dc:creator>
  <cp:lastModifiedBy>Lachezar Afrikanov</cp:lastModifiedBy>
  <cp:revision>87</cp:revision>
  <cp:lastPrinted>2022-11-09T11:57:19Z</cp:lastPrinted>
  <dcterms:created xsi:type="dcterms:W3CDTF">2022-11-09T09:26:30Z</dcterms:created>
  <dcterms:modified xsi:type="dcterms:W3CDTF">2023-07-06T14:30:27Z</dcterms:modified>
</cp:coreProperties>
</file>